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2" r:id="rId3"/>
    <p:sldId id="259" r:id="rId4"/>
    <p:sldId id="260" r:id="rId5"/>
    <p:sldId id="263" r:id="rId6"/>
    <p:sldId id="266" r:id="rId7"/>
    <p:sldId id="265" r:id="rId8"/>
    <p:sldId id="264" r:id="rId9"/>
    <p:sldId id="258" r:id="rId10"/>
    <p:sldId id="268" r:id="rId11"/>
    <p:sldId id="267" r:id="rId12"/>
    <p:sldId id="25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CFA8E-71A5-44C7-BA3C-584317BC589F}" type="datetimeFigureOut">
              <a:rPr lang="en-US" smtClean="0"/>
              <a:pPr/>
              <a:t>11/4/2014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31D641-028B-4B40-AFAE-7A42F0BD45F3}" type="slidenum">
              <a:rPr lang="en-US" smtClean="0"/>
              <a:pPr/>
              <a:t>‹#›</a:t>
            </a:fld>
            <a:endParaRPr lang="en-US"/>
          </a:p>
        </p:txBody>
      </p:sp>
    </p:spTree>
    <p:extLst>
      <p:ext uri="{BB962C8B-B14F-4D97-AF65-F5344CB8AC3E}">
        <p14:creationId xmlns:p14="http://schemas.microsoft.com/office/powerpoint/2010/main" val="1705835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Problem solving should not be seen as something ‘done’ in stand-alone lessons. The relative weighting of the content and skills objectives will vary depending on the lesson</a:t>
            </a:r>
            <a:endParaRPr lang="en-US" dirty="0"/>
          </a:p>
        </p:txBody>
      </p:sp>
      <p:sp>
        <p:nvSpPr>
          <p:cNvPr id="4" name="Slide Number Placeholder 3"/>
          <p:cNvSpPr>
            <a:spLocks noGrp="1"/>
          </p:cNvSpPr>
          <p:nvPr>
            <p:ph type="sldNum" sz="quarter" idx="10"/>
          </p:nvPr>
        </p:nvSpPr>
        <p:spPr/>
        <p:txBody>
          <a:bodyPr/>
          <a:lstStyle/>
          <a:p>
            <a:fld id="{4931D641-028B-4B40-AFAE-7A42F0BD45F3}"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DanMeyer_2010X%20(1).mp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owlandmaths.org.uk/" TargetMode="External"/><Relationship Id="rId2" Type="http://schemas.openxmlformats.org/officeDocument/2006/relationships/hyperlink" Target="http://www.nuffieldfoundation.org/applying-mathematical-processes/about-applying-mathematical-processes-amp" TargetMode="External"/><Relationship Id="rId1" Type="http://schemas.openxmlformats.org/officeDocument/2006/relationships/slideLayout" Target="../slideLayouts/slideLayout2.xml"/><Relationship Id="rId5" Type="http://schemas.openxmlformats.org/officeDocument/2006/relationships/hyperlink" Target="https://www.ncetm.org.uk/resources/36089" TargetMode="External"/><Relationship Id="rId4" Type="http://schemas.openxmlformats.org/officeDocument/2006/relationships/hyperlink" Target="http://www.nationalstemcentre.org.uk/elibrary/collection/291/teaching-activities-and-material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Problem Solving</a:t>
            </a:r>
            <a:br>
              <a:rPr lang="en-GB" dirty="0" smtClean="0"/>
            </a:br>
            <a:r>
              <a:rPr lang="en-GB" dirty="0" smtClean="0"/>
              <a:t>The five year journey</a:t>
            </a:r>
            <a:endParaRPr lang="en-US" dirty="0"/>
          </a:p>
        </p:txBody>
      </p:sp>
      <p:sp>
        <p:nvSpPr>
          <p:cNvPr id="3" name="Subtitle 2"/>
          <p:cNvSpPr>
            <a:spLocks noGrp="1"/>
          </p:cNvSpPr>
          <p:nvPr>
            <p:ph type="subTitle" idx="1"/>
          </p:nvPr>
        </p:nvSpPr>
        <p:spPr/>
        <p:txBody>
          <a:bodyPr/>
          <a:lstStyle/>
          <a:p>
            <a:r>
              <a:rPr lang="en-GB" dirty="0" err="1" smtClean="0"/>
              <a:t>MathSpeak</a:t>
            </a:r>
            <a:r>
              <a:rPr lang="en-GB" dirty="0" smtClean="0"/>
              <a:t> Conference</a:t>
            </a:r>
          </a:p>
          <a:p>
            <a:r>
              <a:rPr lang="en-GB" dirty="0" smtClean="0"/>
              <a:t>5</a:t>
            </a:r>
            <a:r>
              <a:rPr lang="en-GB" baseline="30000" dirty="0" smtClean="0"/>
              <a:t>th</a:t>
            </a:r>
            <a:r>
              <a:rPr lang="en-GB" dirty="0" smtClean="0"/>
              <a:t> November 2014</a:t>
            </a:r>
            <a:endParaRPr lang="en-US" dirty="0"/>
          </a:p>
        </p:txBody>
      </p:sp>
      <p:pic>
        <p:nvPicPr>
          <p:cNvPr id="1026" name="Picture 2" descr="HCB Header"/>
          <p:cNvPicPr>
            <a:picLocks noChangeAspect="1" noChangeArrowheads="1"/>
          </p:cNvPicPr>
          <p:nvPr/>
        </p:nvPicPr>
        <p:blipFill>
          <a:blip r:embed="rId2" cstate="print"/>
          <a:srcRect/>
          <a:stretch>
            <a:fillRect/>
          </a:stretch>
        </p:blipFill>
        <p:spPr bwMode="auto">
          <a:xfrm>
            <a:off x="990600" y="381000"/>
            <a:ext cx="7467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GB" sz="4000" dirty="0" smtClean="0"/>
              <a:t>Assessing Problem-Solving Skills ....</a:t>
            </a:r>
            <a:endParaRPr lang="en-US" sz="4000" dirty="0"/>
          </a:p>
        </p:txBody>
      </p:sp>
      <p:pic>
        <p:nvPicPr>
          <p:cNvPr id="5" name="Picture 4"/>
          <p:cNvPicPr/>
          <p:nvPr/>
        </p:nvPicPr>
        <p:blipFill>
          <a:blip r:embed="rId2" cstate="print"/>
          <a:srcRect l="9072" t="21843" r="56177" b="5802"/>
          <a:stretch>
            <a:fillRect/>
          </a:stretch>
        </p:blipFill>
        <p:spPr bwMode="auto">
          <a:xfrm>
            <a:off x="1546225" y="990600"/>
            <a:ext cx="605155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GB" dirty="0" smtClean="0"/>
              <a:t>	</a:t>
            </a:r>
            <a:r>
              <a:rPr lang="en-GB" sz="4800" dirty="0" smtClean="0"/>
              <a:t>Think, pair, share ....</a:t>
            </a:r>
          </a:p>
          <a:p>
            <a:pPr algn="ctr">
              <a:buNone/>
            </a:pPr>
            <a:r>
              <a:rPr lang="en-GB" sz="4800" dirty="0" smtClean="0"/>
              <a:t>	Questions, please!</a:t>
            </a:r>
            <a:endParaRPr lang="en-US" sz="4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GB" sz="4800" dirty="0" smtClean="0"/>
          </a:p>
          <a:p>
            <a:pPr algn="ctr">
              <a:buNone/>
            </a:pPr>
            <a:r>
              <a:rPr lang="en-GB" sz="4800" dirty="0" smtClean="0"/>
              <a:t>Contact me!</a:t>
            </a:r>
          </a:p>
          <a:p>
            <a:pPr algn="ctr">
              <a:buNone/>
            </a:pPr>
            <a:endParaRPr lang="en-GB" sz="4800" dirty="0" smtClean="0"/>
          </a:p>
          <a:p>
            <a:pPr algn="ctr">
              <a:buNone/>
            </a:pPr>
            <a:r>
              <a:rPr lang="en-GB" sz="4800" dirty="0" smtClean="0"/>
              <a:t>helen@hcbconsulting.co.uk</a:t>
            </a:r>
            <a:endParaRPr lang="en-US" sz="4800" dirty="0"/>
          </a:p>
        </p:txBody>
      </p:sp>
      <p:pic>
        <p:nvPicPr>
          <p:cNvPr id="6" name="Picture 2" descr="HCB Header"/>
          <p:cNvPicPr>
            <a:picLocks noChangeAspect="1" noChangeArrowheads="1"/>
          </p:cNvPicPr>
          <p:nvPr/>
        </p:nvPicPr>
        <p:blipFill>
          <a:blip r:embed="rId2" cstate="print"/>
          <a:srcRect/>
          <a:stretch>
            <a:fillRect/>
          </a:stretch>
        </p:blipFill>
        <p:spPr bwMode="auto">
          <a:xfrm>
            <a:off x="990600" y="381000"/>
            <a:ext cx="7467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From ‘</a:t>
            </a:r>
            <a:r>
              <a:rPr lang="en-US" sz="3200" b="1" dirty="0" smtClean="0"/>
              <a:t>The national curriculum in England  Framework document</a:t>
            </a:r>
            <a:r>
              <a:rPr lang="en-US" sz="3200" b="1" smtClean="0"/>
              <a:t>’ September </a:t>
            </a:r>
            <a:r>
              <a:rPr lang="en-US" sz="3200" b="1" dirty="0" smtClean="0"/>
              <a:t>2013</a:t>
            </a:r>
            <a:endParaRPr lang="en-US" sz="3200" dirty="0">
              <a:solidFill>
                <a:srgbClr val="FF0000"/>
              </a:solidFill>
            </a:endParaRPr>
          </a:p>
        </p:txBody>
      </p:sp>
      <p:sp>
        <p:nvSpPr>
          <p:cNvPr id="3" name="Content Placeholder 2"/>
          <p:cNvSpPr>
            <a:spLocks noGrp="1"/>
          </p:cNvSpPr>
          <p:nvPr>
            <p:ph idx="1"/>
          </p:nvPr>
        </p:nvSpPr>
        <p:spPr>
          <a:xfrm>
            <a:off x="457200" y="1600200"/>
            <a:ext cx="8229600" cy="4724400"/>
          </a:xfrm>
        </p:spPr>
        <p:txBody>
          <a:bodyPr>
            <a:normAutofit fontScale="25000" lnSpcReduction="20000"/>
          </a:bodyPr>
          <a:lstStyle/>
          <a:p>
            <a:pPr>
              <a:buNone/>
            </a:pPr>
            <a:r>
              <a:rPr lang="en-GB" dirty="0" smtClean="0"/>
              <a:t>	</a:t>
            </a:r>
            <a:r>
              <a:rPr lang="en-GB" sz="9600" dirty="0" smtClean="0"/>
              <a:t>The National Curriculum for mathematics aims to ensure that all pupils:</a:t>
            </a:r>
            <a:endParaRPr lang="en-US" sz="9600" dirty="0" smtClean="0"/>
          </a:p>
          <a:p>
            <a:r>
              <a:rPr lang="en-US" sz="9600" dirty="0" smtClean="0"/>
              <a:t>become </a:t>
            </a:r>
            <a:r>
              <a:rPr lang="en-US" sz="9600" b="1" dirty="0" smtClean="0">
                <a:solidFill>
                  <a:srgbClr val="FF0000"/>
                </a:solidFill>
              </a:rPr>
              <a:t>fluent</a:t>
            </a:r>
            <a:r>
              <a:rPr lang="en-US" sz="9600" dirty="0" smtClean="0"/>
              <a:t> in the fundamentals of mathematics, including through varied and frequent practice with increasingly complex problems over time, so that pupils develop conceptual understanding and the ability to recall and apply knowledge rapidly and accurately. </a:t>
            </a:r>
          </a:p>
          <a:p>
            <a:r>
              <a:rPr lang="en-US" sz="9600" b="1" dirty="0" smtClean="0">
                <a:solidFill>
                  <a:srgbClr val="FF0000"/>
                </a:solidFill>
              </a:rPr>
              <a:t>reason mathematically </a:t>
            </a:r>
            <a:r>
              <a:rPr lang="en-US" sz="9600" dirty="0" smtClean="0"/>
              <a:t>by following a line of enquiry, conjecturing relationships and </a:t>
            </a:r>
            <a:r>
              <a:rPr lang="en-US" sz="9600" dirty="0" err="1" smtClean="0"/>
              <a:t>generalisations</a:t>
            </a:r>
            <a:r>
              <a:rPr lang="en-US" sz="9600" dirty="0" smtClean="0"/>
              <a:t>, and developing an argument, justification or proof using mathematical language </a:t>
            </a:r>
          </a:p>
          <a:p>
            <a:r>
              <a:rPr lang="en-US" sz="9600" dirty="0" smtClean="0"/>
              <a:t>can </a:t>
            </a:r>
            <a:r>
              <a:rPr lang="en-US" sz="9600" b="1" dirty="0" smtClean="0">
                <a:solidFill>
                  <a:srgbClr val="FF0000"/>
                </a:solidFill>
              </a:rPr>
              <a:t>solve problems </a:t>
            </a:r>
            <a:r>
              <a:rPr lang="en-US" sz="9600" dirty="0" smtClean="0"/>
              <a:t>by applying their mathematics to a variety of routine and non-routine problems with increasing sophistication, including breaking down problems into a series of simpler steps and persevering in seeking solutions.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Patient Problem Solving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GB" dirty="0" smtClean="0"/>
              <a:t>	Dan Meyers</a:t>
            </a:r>
          </a:p>
          <a:p>
            <a:pPr>
              <a:buNone/>
            </a:pPr>
            <a:r>
              <a:rPr lang="en-GB" dirty="0" smtClean="0"/>
              <a:t>	</a:t>
            </a:r>
            <a:r>
              <a:rPr lang="en-GB" dirty="0" smtClean="0">
                <a:hlinkClick r:id="rId2" action="ppaction://hlinkfile"/>
              </a:rPr>
              <a:t>Patient Problem Solving</a:t>
            </a:r>
            <a:endParaRPr lang="en-GB" dirty="0" smtClean="0"/>
          </a:p>
          <a:p>
            <a:pPr>
              <a:buNone/>
            </a:pPr>
            <a:endParaRPr lang="en-GB" dirty="0" smtClean="0"/>
          </a:p>
          <a:p>
            <a:pPr>
              <a:buNone/>
            </a:pPr>
            <a:r>
              <a:rPr lang="en-GB" dirty="0" smtClean="0"/>
              <a:t>	To what extent are your pupils ‘patient problem solvers’?</a:t>
            </a:r>
          </a:p>
          <a:p>
            <a:pPr>
              <a:buNone/>
            </a:pPr>
            <a:r>
              <a:rPr lang="en-GB" dirty="0" smtClean="0"/>
              <a:t>	How do you plan and deliver lessons that will improve your pupils’ patient problem solving ability?</a:t>
            </a:r>
          </a:p>
          <a:p>
            <a:pPr>
              <a:buNone/>
            </a:pPr>
            <a:r>
              <a:rPr lang="en-GB"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876800"/>
          </a:xfrm>
        </p:spPr>
        <p:txBody>
          <a:bodyPr>
            <a:normAutofit fontScale="92500" lnSpcReduction="10000"/>
          </a:bodyPr>
          <a:lstStyle/>
          <a:p>
            <a:pPr>
              <a:buNone/>
            </a:pPr>
            <a:r>
              <a:rPr lang="en-GB" dirty="0" smtClean="0"/>
              <a:t>	Four Factors to Consider:</a:t>
            </a:r>
          </a:p>
          <a:p>
            <a:pPr>
              <a:buNone/>
            </a:pPr>
            <a:endParaRPr lang="en-GB" dirty="0" smtClean="0"/>
          </a:p>
          <a:p>
            <a:r>
              <a:rPr lang="en-GB" dirty="0" smtClean="0"/>
              <a:t>Complexity </a:t>
            </a:r>
          </a:p>
          <a:p>
            <a:pPr>
              <a:buNone/>
            </a:pPr>
            <a:endParaRPr lang="en-GB" dirty="0" smtClean="0"/>
          </a:p>
          <a:p>
            <a:r>
              <a:rPr lang="en-GB" dirty="0" smtClean="0"/>
              <a:t>Independence</a:t>
            </a:r>
          </a:p>
          <a:p>
            <a:pPr>
              <a:buNone/>
            </a:pPr>
            <a:endParaRPr lang="en-GB" dirty="0" smtClean="0"/>
          </a:p>
          <a:p>
            <a:r>
              <a:rPr lang="en-GB" dirty="0" smtClean="0"/>
              <a:t>Familiarity</a:t>
            </a:r>
          </a:p>
          <a:p>
            <a:pPr>
              <a:buNone/>
            </a:pPr>
            <a:endParaRPr lang="en-GB" dirty="0" smtClean="0"/>
          </a:p>
          <a:p>
            <a:r>
              <a:rPr lang="en-GB" dirty="0" smtClean="0"/>
              <a:t>Technical demand</a:t>
            </a:r>
          </a:p>
          <a:p>
            <a:pPr>
              <a:buNone/>
            </a:pPr>
            <a:endParaRPr lang="en-US" dirty="0"/>
          </a:p>
        </p:txBody>
      </p:sp>
      <p:sp>
        <p:nvSpPr>
          <p:cNvPr id="3" name="Title 2"/>
          <p:cNvSpPr>
            <a:spLocks noGrp="1"/>
          </p:cNvSpPr>
          <p:nvPr>
            <p:ph type="title"/>
          </p:nvPr>
        </p:nvSpPr>
        <p:spPr>
          <a:xfrm>
            <a:off x="457200" y="274638"/>
            <a:ext cx="8229600" cy="868362"/>
          </a:xfrm>
        </p:spPr>
        <p:txBody>
          <a:bodyPr>
            <a:normAutofit fontScale="90000"/>
          </a:bodyPr>
          <a:lstStyle/>
          <a:p>
            <a:r>
              <a:rPr lang="en-GB" dirty="0" smtClean="0"/>
              <a:t>Progression and Differentiation in Problem-Solving</a:t>
            </a:r>
            <a:endParaRPr lang="en-US" dirty="0"/>
          </a:p>
        </p:txBody>
      </p:sp>
      <p:sp>
        <p:nvSpPr>
          <p:cNvPr id="4" name="TextBox 3"/>
          <p:cNvSpPr txBox="1"/>
          <p:nvPr/>
        </p:nvSpPr>
        <p:spPr>
          <a:xfrm>
            <a:off x="4038600" y="2286000"/>
            <a:ext cx="4495800" cy="830997"/>
          </a:xfrm>
          <a:prstGeom prst="rect">
            <a:avLst/>
          </a:prstGeom>
          <a:noFill/>
        </p:spPr>
        <p:txBody>
          <a:bodyPr wrap="square" rtlCol="0">
            <a:spAutoFit/>
          </a:bodyPr>
          <a:lstStyle/>
          <a:p>
            <a:r>
              <a:rPr lang="en-GB" sz="2400" dirty="0" smtClean="0">
                <a:solidFill>
                  <a:srgbClr val="FF0000"/>
                </a:solidFill>
              </a:rPr>
              <a:t>Number of steps or decision points required to reach a solution</a:t>
            </a:r>
            <a:endParaRPr lang="en-US" sz="2400" dirty="0">
              <a:solidFill>
                <a:srgbClr val="FF0000"/>
              </a:solidFill>
            </a:endParaRPr>
          </a:p>
        </p:txBody>
      </p:sp>
      <p:sp>
        <p:nvSpPr>
          <p:cNvPr id="5" name="TextBox 4"/>
          <p:cNvSpPr txBox="1"/>
          <p:nvPr/>
        </p:nvSpPr>
        <p:spPr>
          <a:xfrm>
            <a:off x="4038600" y="3429000"/>
            <a:ext cx="4419600" cy="461665"/>
          </a:xfrm>
          <a:prstGeom prst="rect">
            <a:avLst/>
          </a:prstGeom>
          <a:noFill/>
        </p:spPr>
        <p:txBody>
          <a:bodyPr wrap="square" rtlCol="0">
            <a:spAutoFit/>
          </a:bodyPr>
          <a:lstStyle/>
          <a:p>
            <a:r>
              <a:rPr lang="en-GB" sz="2400" dirty="0" smtClean="0">
                <a:solidFill>
                  <a:srgbClr val="00B050"/>
                </a:solidFill>
              </a:rPr>
              <a:t>Degree of pupils’ self-direction</a:t>
            </a:r>
            <a:endParaRPr lang="en-US" sz="2400" dirty="0">
              <a:solidFill>
                <a:srgbClr val="00B050"/>
              </a:solidFill>
            </a:endParaRPr>
          </a:p>
        </p:txBody>
      </p:sp>
      <p:sp>
        <p:nvSpPr>
          <p:cNvPr id="6" name="TextBox 5"/>
          <p:cNvSpPr txBox="1"/>
          <p:nvPr/>
        </p:nvSpPr>
        <p:spPr>
          <a:xfrm>
            <a:off x="4038600" y="4191000"/>
            <a:ext cx="4572000" cy="830997"/>
          </a:xfrm>
          <a:prstGeom prst="rect">
            <a:avLst/>
          </a:prstGeom>
          <a:noFill/>
        </p:spPr>
        <p:txBody>
          <a:bodyPr wrap="square" rtlCol="0">
            <a:spAutoFit/>
          </a:bodyPr>
          <a:lstStyle/>
          <a:p>
            <a:r>
              <a:rPr lang="en-GB" sz="2400" dirty="0" smtClean="0">
                <a:solidFill>
                  <a:srgbClr val="00B0F0"/>
                </a:solidFill>
              </a:rPr>
              <a:t>Consider the context, the language used, the mathematics required</a:t>
            </a:r>
            <a:endParaRPr lang="en-US" sz="2400" dirty="0">
              <a:solidFill>
                <a:srgbClr val="00B0F0"/>
              </a:solidFill>
            </a:endParaRPr>
          </a:p>
        </p:txBody>
      </p:sp>
      <p:sp>
        <p:nvSpPr>
          <p:cNvPr id="7" name="TextBox 6"/>
          <p:cNvSpPr txBox="1"/>
          <p:nvPr/>
        </p:nvSpPr>
        <p:spPr>
          <a:xfrm>
            <a:off x="4038600" y="5334000"/>
            <a:ext cx="4419600" cy="830997"/>
          </a:xfrm>
          <a:prstGeom prst="rect">
            <a:avLst/>
          </a:prstGeom>
          <a:noFill/>
        </p:spPr>
        <p:txBody>
          <a:bodyPr wrap="square" rtlCol="0">
            <a:spAutoFit/>
          </a:bodyPr>
          <a:lstStyle/>
          <a:p>
            <a:r>
              <a:rPr lang="en-GB" sz="2400" dirty="0" smtClean="0">
                <a:solidFill>
                  <a:srgbClr val="7030A0"/>
                </a:solidFill>
              </a:rPr>
              <a:t>The NC level of mathematics required to solve the problem</a:t>
            </a:r>
            <a:endParaRPr lang="en-US" sz="24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Split screen planning</a:t>
            </a:r>
            <a:endParaRPr lang="en-US" dirty="0"/>
          </a:p>
        </p:txBody>
      </p:sp>
      <p:sp>
        <p:nvSpPr>
          <p:cNvPr id="3" name="Content Placeholder 2"/>
          <p:cNvSpPr>
            <a:spLocks noGrp="1"/>
          </p:cNvSpPr>
          <p:nvPr>
            <p:ph sz="half" idx="1"/>
          </p:nvPr>
        </p:nvSpPr>
        <p:spPr>
          <a:xfrm>
            <a:off x="457200" y="1600201"/>
            <a:ext cx="4038600" cy="3186122"/>
          </a:xfrm>
          <a:gradFill>
            <a:gsLst>
              <a:gs pos="0">
                <a:srgbClr val="5E9EFF"/>
              </a:gs>
              <a:gs pos="39999">
                <a:srgbClr val="85C2FF"/>
              </a:gs>
              <a:gs pos="70000">
                <a:srgbClr val="C4D6EB"/>
              </a:gs>
              <a:gs pos="100000">
                <a:srgbClr val="FFEBFA"/>
              </a:gs>
            </a:gsLst>
            <a:lin ang="5400000" scaled="0"/>
          </a:gradFill>
          <a:ln>
            <a:solidFill>
              <a:srgbClr val="FF0000"/>
            </a:solidFill>
          </a:ln>
        </p:spPr>
        <p:txBody>
          <a:bodyPr>
            <a:normAutofit/>
          </a:bodyPr>
          <a:lstStyle/>
          <a:p>
            <a:pPr>
              <a:buNone/>
            </a:pPr>
            <a:r>
              <a:rPr lang="en-GB" dirty="0" smtClean="0"/>
              <a:t>	</a:t>
            </a:r>
            <a:r>
              <a:rPr lang="en-GB" sz="2400" dirty="0" smtClean="0"/>
              <a:t>Content - Aims and learning intentions from the scheme of work or National Curriculum. Typically, a global learning objective, underpinned by differentiated success criteria.</a:t>
            </a:r>
            <a:endParaRPr lang="en-US" sz="2400" dirty="0"/>
          </a:p>
        </p:txBody>
      </p:sp>
      <p:sp>
        <p:nvSpPr>
          <p:cNvPr id="4" name="Content Placeholder 3"/>
          <p:cNvSpPr>
            <a:spLocks noGrp="1"/>
          </p:cNvSpPr>
          <p:nvPr>
            <p:ph sz="half" idx="2"/>
          </p:nvPr>
        </p:nvSpPr>
        <p:spPr>
          <a:xfrm>
            <a:off x="4648200" y="1600200"/>
            <a:ext cx="4038600" cy="3186122"/>
          </a:xfrm>
          <a:gradFill>
            <a:gsLst>
              <a:gs pos="0">
                <a:srgbClr val="5E9EFF"/>
              </a:gs>
              <a:gs pos="39999">
                <a:srgbClr val="85C2FF"/>
              </a:gs>
              <a:gs pos="70000">
                <a:srgbClr val="C4D6EB"/>
              </a:gs>
              <a:gs pos="100000">
                <a:srgbClr val="FFEBFA"/>
              </a:gs>
            </a:gsLst>
            <a:lin ang="5400000" scaled="0"/>
          </a:gradFill>
          <a:ln>
            <a:solidFill>
              <a:srgbClr val="FF0000"/>
            </a:solidFill>
          </a:ln>
        </p:spPr>
        <p:txBody>
          <a:bodyPr>
            <a:normAutofit/>
          </a:bodyPr>
          <a:lstStyle/>
          <a:p>
            <a:pPr>
              <a:buNone/>
            </a:pPr>
            <a:r>
              <a:rPr lang="en-GB" dirty="0" smtClean="0"/>
              <a:t>	</a:t>
            </a:r>
            <a:r>
              <a:rPr lang="en-GB" sz="2400" dirty="0" smtClean="0"/>
              <a:t>Skills – how can the pupils’ fluency, their ability to reason and problem-solve be developed while delivering the content? Which to focus on?</a:t>
            </a:r>
            <a:endParaRPr lang="en-US" sz="2400" dirty="0"/>
          </a:p>
        </p:txBody>
      </p:sp>
      <p:sp>
        <p:nvSpPr>
          <p:cNvPr id="6" name="TextBox 5"/>
          <p:cNvSpPr txBox="1"/>
          <p:nvPr/>
        </p:nvSpPr>
        <p:spPr>
          <a:xfrm>
            <a:off x="857224" y="4857760"/>
            <a:ext cx="7358114" cy="1200329"/>
          </a:xfrm>
          <a:prstGeom prst="rect">
            <a:avLst/>
          </a:prstGeom>
          <a:noFill/>
        </p:spPr>
        <p:txBody>
          <a:bodyPr wrap="square" rtlCol="0">
            <a:spAutoFit/>
          </a:bodyPr>
          <a:lstStyle/>
          <a:p>
            <a:r>
              <a:rPr lang="en-GB" sz="2400" dirty="0" smtClean="0"/>
              <a:t>Be explicit – the pupils need to know that improving their skills is as important as the subject knowledge and understanding</a:t>
            </a:r>
            <a:endParaRPr lang="en-GB" sz="2400" dirty="0"/>
          </a:p>
        </p:txBody>
      </p:sp>
    </p:spTree>
    <p:extLst>
      <p:ext uri="{BB962C8B-B14F-4D97-AF65-F5344CB8AC3E}">
        <p14:creationId xmlns:p14="http://schemas.microsoft.com/office/powerpoint/2010/main" val="42836917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GB" dirty="0" smtClean="0"/>
              <a:t>	</a:t>
            </a:r>
            <a:r>
              <a:rPr lang="en-GB" sz="4400" dirty="0" smtClean="0"/>
              <a:t>Curved Balls</a:t>
            </a:r>
            <a:endParaRPr lang="en-US" sz="4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a:t>
            </a:r>
            <a:r>
              <a:rPr lang="en-US" i="1" dirty="0" smtClean="0"/>
              <a:t>‘Exercises are demanding and introduce harder questions and problems early on. Because they do not divide exercises by type or include repetitive questions, pupils have to think carefully about how to answer each question.’</a:t>
            </a:r>
          </a:p>
          <a:p>
            <a:pPr algn="r">
              <a:buNone/>
            </a:pPr>
            <a:r>
              <a:rPr lang="en-US" sz="2000" dirty="0" smtClean="0"/>
              <a:t>Finnish pupils’ success in mathematics. </a:t>
            </a:r>
            <a:r>
              <a:rPr lang="en-US" sz="2000" dirty="0" err="1" smtClean="0"/>
              <a:t>Ofsted</a:t>
            </a:r>
            <a:r>
              <a:rPr lang="en-US" sz="2000" dirty="0" smtClean="0"/>
              <a:t>, Sept 2010</a:t>
            </a:r>
            <a:endParaRPr lang="en-US" sz="2000" dirty="0"/>
          </a:p>
        </p:txBody>
      </p:sp>
      <p:sp>
        <p:nvSpPr>
          <p:cNvPr id="2" name="Title 1"/>
          <p:cNvSpPr>
            <a:spLocks noGrp="1"/>
          </p:cNvSpPr>
          <p:nvPr>
            <p:ph type="title"/>
          </p:nvPr>
        </p:nvSpPr>
        <p:spPr/>
        <p:txBody>
          <a:bodyPr>
            <a:normAutofit/>
          </a:bodyPr>
          <a:lstStyle/>
          <a:p>
            <a:r>
              <a:rPr lang="en-GB" sz="3200" b="1" dirty="0" smtClean="0"/>
              <a:t>In Finland ....</a:t>
            </a:r>
            <a:endParaRPr lang="en-US" sz="3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do it?</a:t>
            </a:r>
            <a:endParaRPr lang="en-US" dirty="0"/>
          </a:p>
        </p:txBody>
      </p:sp>
      <p:sp>
        <p:nvSpPr>
          <p:cNvPr id="3" name="Content Placeholder 2"/>
          <p:cNvSpPr>
            <a:spLocks noGrp="1"/>
          </p:cNvSpPr>
          <p:nvPr>
            <p:ph idx="1"/>
          </p:nvPr>
        </p:nvSpPr>
        <p:spPr/>
        <p:txBody>
          <a:bodyPr/>
          <a:lstStyle/>
          <a:p>
            <a:r>
              <a:rPr lang="en-GB" dirty="0" smtClean="0"/>
              <a:t>Plan for it. Not just what resources will be used when, but how, remembering CIFT</a:t>
            </a:r>
          </a:p>
          <a:p>
            <a:r>
              <a:rPr lang="en-GB" dirty="0" smtClean="0"/>
              <a:t>Embed mathematical reasoning across the mathematics curriculum, using split screen planning and curved balls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GB" dirty="0" smtClean="0"/>
              <a:t>Resources</a:t>
            </a:r>
            <a:endParaRPr lang="en-US" dirty="0"/>
          </a:p>
        </p:txBody>
      </p:sp>
      <p:sp>
        <p:nvSpPr>
          <p:cNvPr id="3" name="Content Placeholder 2"/>
          <p:cNvSpPr>
            <a:spLocks noGrp="1"/>
          </p:cNvSpPr>
          <p:nvPr>
            <p:ph idx="1"/>
          </p:nvPr>
        </p:nvSpPr>
        <p:spPr>
          <a:xfrm>
            <a:off x="304800" y="1066800"/>
            <a:ext cx="8534400" cy="5059363"/>
          </a:xfrm>
        </p:spPr>
        <p:txBody>
          <a:bodyPr>
            <a:normAutofit fontScale="92500" lnSpcReduction="10000"/>
          </a:bodyPr>
          <a:lstStyle/>
          <a:p>
            <a:r>
              <a:rPr lang="en-GB" sz="2800" dirty="0" smtClean="0"/>
              <a:t>Nuffield AMP materials</a:t>
            </a:r>
          </a:p>
          <a:p>
            <a:pPr>
              <a:buNone/>
            </a:pPr>
            <a:r>
              <a:rPr lang="en-GB" sz="1800" dirty="0" smtClean="0"/>
              <a:t>	</a:t>
            </a:r>
            <a:r>
              <a:rPr lang="en-GB" sz="1800" dirty="0" smtClean="0">
                <a:hlinkClick r:id="rId2"/>
              </a:rPr>
              <a:t>http://www.nuffieldfoundation.org/applying-mathematical-processes/about-applying-mathematical-processes-amp</a:t>
            </a:r>
            <a:endParaRPr lang="en-GB" sz="1800" dirty="0" smtClean="0"/>
          </a:p>
          <a:p>
            <a:r>
              <a:rPr lang="en-GB" sz="2800" dirty="0" err="1" smtClean="0"/>
              <a:t>Bowland</a:t>
            </a:r>
            <a:r>
              <a:rPr lang="en-GB" sz="2800" dirty="0" smtClean="0"/>
              <a:t>, including assessment tasks</a:t>
            </a:r>
          </a:p>
          <a:p>
            <a:pPr>
              <a:buNone/>
            </a:pPr>
            <a:r>
              <a:rPr lang="en-GB" sz="1800" dirty="0" smtClean="0">
                <a:hlinkClick r:id="rId3"/>
              </a:rPr>
              <a:t>	http://www.bowlandmaths.org.uk/</a:t>
            </a:r>
            <a:r>
              <a:rPr lang="en-GB" sz="1800" dirty="0" smtClean="0"/>
              <a:t> </a:t>
            </a:r>
          </a:p>
          <a:p>
            <a:r>
              <a:rPr lang="en-GB" sz="2600" dirty="0" smtClean="0"/>
              <a:t>UKMT materials</a:t>
            </a:r>
          </a:p>
          <a:p>
            <a:r>
              <a:rPr lang="en-GB" sz="2600" dirty="0" err="1" smtClean="0"/>
              <a:t>nrich</a:t>
            </a:r>
            <a:endParaRPr lang="en-GB" sz="2800" dirty="0" smtClean="0"/>
          </a:p>
          <a:p>
            <a:r>
              <a:rPr lang="en-GB" sz="2800" dirty="0" smtClean="0"/>
              <a:t>Standards unit (Improving Learning in Maths)</a:t>
            </a:r>
          </a:p>
          <a:p>
            <a:pPr>
              <a:buNone/>
            </a:pPr>
            <a:r>
              <a:rPr lang="en-GB" sz="2800" dirty="0" smtClean="0">
                <a:hlinkClick r:id="rId4"/>
              </a:rPr>
              <a:t>	</a:t>
            </a:r>
            <a:r>
              <a:rPr lang="en-GB" sz="1800" dirty="0" smtClean="0">
                <a:hlinkClick r:id="rId4"/>
              </a:rPr>
              <a:t>http://www.nationalstemcentre.org.uk/elibrary/collection/291/teaching-activities-and-materials</a:t>
            </a:r>
            <a:r>
              <a:rPr lang="en-GB" sz="1800" dirty="0" smtClean="0"/>
              <a:t> </a:t>
            </a:r>
          </a:p>
          <a:p>
            <a:r>
              <a:rPr lang="en-GB" sz="2800" dirty="0" smtClean="0"/>
              <a:t>Functional skills materials from the awarding organisations</a:t>
            </a:r>
          </a:p>
          <a:p>
            <a:r>
              <a:rPr lang="en-GB" sz="2800" dirty="0" smtClean="0"/>
              <a:t>NCETM website – functional skills</a:t>
            </a:r>
          </a:p>
          <a:p>
            <a:r>
              <a:rPr lang="en-GB" sz="1800" dirty="0" smtClean="0">
                <a:hlinkClick r:id="rId5"/>
              </a:rPr>
              <a:t>https://www.ncetm.org.uk/resources/36089</a:t>
            </a:r>
            <a:r>
              <a:rPr lang="en-GB" sz="1800" dirty="0" smtClean="0"/>
              <a:t> </a:t>
            </a:r>
          </a:p>
          <a:p>
            <a:pPr>
              <a:buNone/>
            </a:pPr>
            <a:endParaRPr lang="en-GB" sz="1800" dirty="0" smtClean="0"/>
          </a:p>
          <a:p>
            <a:pPr>
              <a:buNone/>
            </a:pPr>
            <a:endParaRPr lang="en-GB" dirty="0" smtClean="0"/>
          </a:p>
          <a:p>
            <a:pPr>
              <a:buNone/>
            </a:pPr>
            <a:endParaRPr lang="en-GB"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172</Words>
  <Application>Microsoft Office PowerPoint</Application>
  <PresentationFormat>On-screen Show (4:3)</PresentationFormat>
  <Paragraphs>62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Problem Solving The five year journey</vt:lpstr>
      <vt:lpstr>From ‘The national curriculum in England  Framework document’ September 2013</vt:lpstr>
      <vt:lpstr>Patient Problem Solving</vt:lpstr>
      <vt:lpstr>Progression and Differentiation in Problem-Solving</vt:lpstr>
      <vt:lpstr>Split screen planning</vt:lpstr>
      <vt:lpstr>PowerPoint Presentation</vt:lpstr>
      <vt:lpstr>In Finland ....</vt:lpstr>
      <vt:lpstr>How to do it?</vt:lpstr>
      <vt:lpstr>Resources</vt:lpstr>
      <vt:lpstr>Assessing Problem-Solving Skills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The five year journey</dc:title>
  <dc:creator>Helen</dc:creator>
  <cp:lastModifiedBy>jeffreymross</cp:lastModifiedBy>
  <cp:revision>13</cp:revision>
  <dcterms:created xsi:type="dcterms:W3CDTF">2006-08-16T00:00:00Z</dcterms:created>
  <dcterms:modified xsi:type="dcterms:W3CDTF">2014-11-04T06:48:59Z</dcterms:modified>
</cp:coreProperties>
</file>